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
  </p:notesMasterIdLst>
  <p:sldIdLst>
    <p:sldId id="256" r:id="rId2"/>
    <p:sldId id="298" r:id="rId3"/>
    <p:sldId id="331" r:id="rId4"/>
    <p:sldId id="332"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A4E6"/>
    <a:srgbClr val="CC00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9502" autoAdjust="0"/>
  </p:normalViewPr>
  <p:slideViewPr>
    <p:cSldViewPr snapToGrid="0">
      <p:cViewPr varScale="1">
        <p:scale>
          <a:sx n="66" d="100"/>
          <a:sy n="66" d="100"/>
        </p:scale>
        <p:origin x="858"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B42BFF-424F-4734-BDF5-6A4BC413651A}" type="datetimeFigureOut">
              <a:rPr lang="en-US" smtClean="0"/>
              <a:t>5/3/2021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E5D93-377C-4C31-92BF-7F7CED471544}" type="slidenum">
              <a:rPr lang="en-US" smtClean="0"/>
              <a:t>‹#›</a:t>
            </a:fld>
            <a:endParaRPr lang="en-US"/>
          </a:p>
        </p:txBody>
      </p:sp>
    </p:spTree>
    <p:extLst>
      <p:ext uri="{BB962C8B-B14F-4D97-AF65-F5344CB8AC3E}">
        <p14:creationId xmlns:p14="http://schemas.microsoft.com/office/powerpoint/2010/main" val="3302982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B3E5D93-377C-4C31-92BF-7F7CED471544}" type="slidenum">
              <a:rPr lang="en-US" smtClean="0"/>
              <a:t>1</a:t>
            </a:fld>
            <a:endParaRPr lang="en-US"/>
          </a:p>
        </p:txBody>
      </p:sp>
    </p:spTree>
    <p:extLst>
      <p:ext uri="{BB962C8B-B14F-4D97-AF65-F5344CB8AC3E}">
        <p14:creationId xmlns:p14="http://schemas.microsoft.com/office/powerpoint/2010/main" val="2206078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One of the objectives of </a:t>
            </a:r>
            <a:r>
              <a:rPr lang="en-US" sz="1200" kern="1200" dirty="0" err="1" smtClean="0">
                <a:solidFill>
                  <a:schemeClr val="tx1"/>
                </a:solidFill>
                <a:effectLst/>
                <a:latin typeface="+mn-lt"/>
                <a:ea typeface="+mn-ea"/>
                <a:cs typeface="+mn-cs"/>
              </a:rPr>
              <a:t>ScotRail</a:t>
            </a:r>
            <a:r>
              <a:rPr lang="en-US" sz="1200" kern="1200" dirty="0" smtClean="0">
                <a:solidFill>
                  <a:schemeClr val="tx1"/>
                </a:solidFill>
                <a:effectLst/>
                <a:latin typeface="+mn-lt"/>
                <a:ea typeface="+mn-ea"/>
                <a:cs typeface="+mn-cs"/>
              </a:rPr>
              <a:t> Company is to deliver the best services to its consumers. Every company aims at providing the best services due to varied reasons. In the case of </a:t>
            </a:r>
            <a:r>
              <a:rPr lang="en-US" sz="1200" kern="1200" dirty="0" err="1" smtClean="0">
                <a:solidFill>
                  <a:schemeClr val="tx1"/>
                </a:solidFill>
                <a:effectLst/>
                <a:latin typeface="+mn-lt"/>
                <a:ea typeface="+mn-ea"/>
                <a:cs typeface="+mn-cs"/>
              </a:rPr>
              <a:t>ScotRail</a:t>
            </a:r>
            <a:r>
              <a:rPr lang="en-US" sz="1200" kern="1200" dirty="0" smtClean="0">
                <a:solidFill>
                  <a:schemeClr val="tx1"/>
                </a:solidFill>
                <a:effectLst/>
                <a:latin typeface="+mn-lt"/>
                <a:ea typeface="+mn-ea"/>
                <a:cs typeface="+mn-cs"/>
              </a:rPr>
              <a:t>, it tries to provide superb services to its clients with the aim of increasing the rate of retention of these individuals (</a:t>
            </a:r>
            <a:r>
              <a:rPr lang="en-US" sz="1200" kern="1200" dirty="0" err="1" smtClean="0">
                <a:solidFill>
                  <a:schemeClr val="tx1"/>
                </a:solidFill>
                <a:effectLst/>
                <a:latin typeface="+mn-lt"/>
                <a:ea typeface="+mn-ea"/>
                <a:cs typeface="+mn-cs"/>
              </a:rPr>
              <a:t>ScotRail</a:t>
            </a:r>
            <a:r>
              <a:rPr lang="en-US" sz="1200" kern="1200" dirty="0" smtClean="0">
                <a:solidFill>
                  <a:schemeClr val="tx1"/>
                </a:solidFill>
                <a:effectLst/>
                <a:latin typeface="+mn-lt"/>
                <a:ea typeface="+mn-ea"/>
                <a:cs typeface="+mn-cs"/>
              </a:rPr>
              <a:t>, 2021). Apart from retention, this company aims at providing the best services as a way of increasing customer satisfaction and engagement. </a:t>
            </a:r>
          </a:p>
          <a:p>
            <a:r>
              <a:rPr lang="en-US" sz="1200" kern="1200" dirty="0" smtClean="0">
                <a:solidFill>
                  <a:schemeClr val="tx1"/>
                </a:solidFill>
                <a:effectLst/>
                <a:latin typeface="+mn-lt"/>
                <a:ea typeface="+mn-ea"/>
                <a:cs typeface="+mn-cs"/>
              </a:rPr>
              <a:t>Another objective of </a:t>
            </a:r>
            <a:r>
              <a:rPr lang="en-US" sz="1200" kern="1200" dirty="0" err="1" smtClean="0">
                <a:solidFill>
                  <a:schemeClr val="tx1"/>
                </a:solidFill>
                <a:effectLst/>
                <a:latin typeface="+mn-lt"/>
                <a:ea typeface="+mn-ea"/>
                <a:cs typeface="+mn-cs"/>
              </a:rPr>
              <a:t>ScotRail</a:t>
            </a:r>
            <a:r>
              <a:rPr lang="en-US" sz="1200" kern="1200" dirty="0" smtClean="0">
                <a:solidFill>
                  <a:schemeClr val="tx1"/>
                </a:solidFill>
                <a:effectLst/>
                <a:latin typeface="+mn-lt"/>
                <a:ea typeface="+mn-ea"/>
                <a:cs typeface="+mn-cs"/>
              </a:rPr>
              <a:t> is to increase its market size. This company tries as much as possible to explore the market. It intends to expand its general market share at all costs. For instance, </a:t>
            </a:r>
            <a:r>
              <a:rPr lang="en-US" sz="1200" kern="1200" dirty="0" err="1" smtClean="0">
                <a:solidFill>
                  <a:schemeClr val="tx1"/>
                </a:solidFill>
                <a:effectLst/>
                <a:latin typeface="+mn-lt"/>
                <a:ea typeface="+mn-ea"/>
                <a:cs typeface="+mn-cs"/>
              </a:rPr>
              <a:t>ScotRail</a:t>
            </a:r>
            <a:r>
              <a:rPr lang="en-US" sz="1200" kern="1200" dirty="0" smtClean="0">
                <a:solidFill>
                  <a:schemeClr val="tx1"/>
                </a:solidFill>
                <a:effectLst/>
                <a:latin typeface="+mn-lt"/>
                <a:ea typeface="+mn-ea"/>
                <a:cs typeface="+mn-cs"/>
              </a:rPr>
              <a:t> aims at increasing the number of passengers that utilize their services. The company focus on the markets for leisure, commuter, and business travels. </a:t>
            </a:r>
          </a:p>
          <a:p>
            <a:r>
              <a:rPr lang="en-US" sz="1200" kern="1200" dirty="0" smtClean="0">
                <a:solidFill>
                  <a:schemeClr val="tx1"/>
                </a:solidFill>
                <a:effectLst/>
                <a:latin typeface="+mn-lt"/>
                <a:ea typeface="+mn-ea"/>
                <a:cs typeface="+mn-cs"/>
              </a:rPr>
              <a:t>Similarly, </a:t>
            </a:r>
            <a:r>
              <a:rPr lang="en-US" sz="1200" kern="1200" dirty="0" err="1" smtClean="0">
                <a:solidFill>
                  <a:schemeClr val="tx1"/>
                </a:solidFill>
                <a:effectLst/>
                <a:latin typeface="+mn-lt"/>
                <a:ea typeface="+mn-ea"/>
                <a:cs typeface="+mn-cs"/>
              </a:rPr>
              <a:t>ScotRail</a:t>
            </a:r>
            <a:r>
              <a:rPr lang="en-US" sz="1200" kern="1200" dirty="0" smtClean="0">
                <a:solidFill>
                  <a:schemeClr val="tx1"/>
                </a:solidFill>
                <a:effectLst/>
                <a:latin typeface="+mn-lt"/>
                <a:ea typeface="+mn-ea"/>
                <a:cs typeface="+mn-cs"/>
              </a:rPr>
              <a:t> aims at revolutionizing this transport system into a green and efficient economy specifically for long-distance travelers. This means that </a:t>
            </a:r>
            <a:r>
              <a:rPr lang="en-US" sz="1200" kern="1200" dirty="0" err="1" smtClean="0">
                <a:solidFill>
                  <a:schemeClr val="tx1"/>
                </a:solidFill>
                <a:effectLst/>
                <a:latin typeface="+mn-lt"/>
                <a:ea typeface="+mn-ea"/>
                <a:cs typeface="+mn-cs"/>
              </a:rPr>
              <a:t>ScotRail</a:t>
            </a:r>
            <a:r>
              <a:rPr lang="en-US" sz="1200" kern="1200" dirty="0" smtClean="0">
                <a:solidFill>
                  <a:schemeClr val="tx1"/>
                </a:solidFill>
                <a:effectLst/>
                <a:latin typeface="+mn-lt"/>
                <a:ea typeface="+mn-ea"/>
                <a:cs typeface="+mn-cs"/>
              </a:rPr>
              <a:t> is committed to enhancing environmental sustainability (</a:t>
            </a:r>
            <a:r>
              <a:rPr lang="en-US" sz="1200" kern="1200" dirty="0" err="1" smtClean="0">
                <a:solidFill>
                  <a:schemeClr val="tx1"/>
                </a:solidFill>
                <a:effectLst/>
                <a:latin typeface="+mn-lt"/>
                <a:ea typeface="+mn-ea"/>
                <a:cs typeface="+mn-cs"/>
              </a:rPr>
              <a:t>ScotRail</a:t>
            </a:r>
            <a:r>
              <a:rPr lang="en-US" sz="1200" kern="1200" dirty="0" smtClean="0">
                <a:solidFill>
                  <a:schemeClr val="tx1"/>
                </a:solidFill>
                <a:effectLst/>
                <a:latin typeface="+mn-lt"/>
                <a:ea typeface="+mn-ea"/>
                <a:cs typeface="+mn-cs"/>
              </a:rPr>
              <a:t>, 2021). This company aims at reducing the emission of any toxic substance into the environment. The company tries to achieve this objective by establishing low carbon railway, which is only possible through electrification. The company also encourages its customers to prefer walking or cycling when going to the station; the company also engages with suppliers to ensure that they incorporate sustainable operations. </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2</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Competition is an issue that prevails in the transport industry. </a:t>
            </a:r>
            <a:r>
              <a:rPr lang="en-US" sz="1200" kern="1200" dirty="0" err="1" smtClean="0">
                <a:solidFill>
                  <a:schemeClr val="tx1"/>
                </a:solidFill>
                <a:effectLst/>
                <a:latin typeface="+mn-lt"/>
                <a:ea typeface="+mn-ea"/>
                <a:cs typeface="+mn-cs"/>
              </a:rPr>
              <a:t>ScotRail</a:t>
            </a:r>
            <a:r>
              <a:rPr lang="en-US" sz="1200" kern="1200" dirty="0" smtClean="0">
                <a:solidFill>
                  <a:schemeClr val="tx1"/>
                </a:solidFill>
                <a:effectLst/>
                <a:latin typeface="+mn-lt"/>
                <a:ea typeface="+mn-ea"/>
                <a:cs typeface="+mn-cs"/>
              </a:rPr>
              <a:t> company experiences stiff competition from other services providers. Some of the key competitors of </a:t>
            </a:r>
            <a:r>
              <a:rPr lang="en-US" sz="1200" kern="1200" dirty="0" err="1" smtClean="0">
                <a:solidFill>
                  <a:schemeClr val="tx1"/>
                </a:solidFill>
                <a:effectLst/>
                <a:latin typeface="+mn-lt"/>
                <a:ea typeface="+mn-ea"/>
                <a:cs typeface="+mn-cs"/>
              </a:rPr>
              <a:t>ScotRail</a:t>
            </a:r>
            <a:r>
              <a:rPr lang="en-US" sz="1200" kern="1200" dirty="0" smtClean="0">
                <a:solidFill>
                  <a:schemeClr val="tx1"/>
                </a:solidFill>
                <a:effectLst/>
                <a:latin typeface="+mn-lt"/>
                <a:ea typeface="+mn-ea"/>
                <a:cs typeface="+mn-cs"/>
              </a:rPr>
              <a:t> include Chiltern Railways, Southern Railway, </a:t>
            </a:r>
            <a:r>
              <a:rPr lang="en-US" sz="1200" kern="1200" dirty="0" err="1" smtClean="0">
                <a:solidFill>
                  <a:schemeClr val="tx1"/>
                </a:solidFill>
                <a:effectLst/>
                <a:latin typeface="+mn-lt"/>
                <a:ea typeface="+mn-ea"/>
                <a:cs typeface="+mn-cs"/>
              </a:rPr>
              <a:t>Merseyrail</a:t>
            </a:r>
            <a:r>
              <a:rPr lang="en-US" sz="1200" kern="1200" dirty="0" smtClean="0">
                <a:solidFill>
                  <a:schemeClr val="tx1"/>
                </a:solidFill>
                <a:effectLst/>
                <a:latin typeface="+mn-lt"/>
                <a:ea typeface="+mn-ea"/>
                <a:cs typeface="+mn-cs"/>
              </a:rPr>
              <a:t>, VIA Rail, Northern, </a:t>
            </a:r>
            <a:r>
              <a:rPr lang="en-US" sz="1200" kern="1200" dirty="0" err="1" smtClean="0">
                <a:solidFill>
                  <a:schemeClr val="tx1"/>
                </a:solidFill>
                <a:effectLst/>
                <a:latin typeface="+mn-lt"/>
                <a:ea typeface="+mn-ea"/>
                <a:cs typeface="+mn-cs"/>
              </a:rPr>
              <a:t>Renfe</a:t>
            </a:r>
            <a:r>
              <a:rPr lang="en-US" sz="1200" kern="1200" dirty="0" smtClean="0">
                <a:solidFill>
                  <a:schemeClr val="tx1"/>
                </a:solidFill>
                <a:effectLst/>
                <a:latin typeface="+mn-lt"/>
                <a:ea typeface="+mn-ea"/>
                <a:cs typeface="+mn-cs"/>
              </a:rPr>
              <a:t>, Sydney Trains, SLC Rail, Bulk </a:t>
            </a:r>
            <a:r>
              <a:rPr lang="en-US" sz="1200" kern="1200" dirty="0" err="1" smtClean="0">
                <a:solidFill>
                  <a:schemeClr val="tx1"/>
                </a:solidFill>
                <a:effectLst/>
                <a:latin typeface="+mn-lt"/>
                <a:ea typeface="+mn-ea"/>
                <a:cs typeface="+mn-cs"/>
              </a:rPr>
              <a:t>Tainer</a:t>
            </a:r>
            <a:r>
              <a:rPr lang="en-US" sz="1200" kern="1200" dirty="0" smtClean="0">
                <a:solidFill>
                  <a:schemeClr val="tx1"/>
                </a:solidFill>
                <a:effectLst/>
                <a:latin typeface="+mn-lt"/>
                <a:ea typeface="+mn-ea"/>
                <a:cs typeface="+mn-cs"/>
              </a:rPr>
              <a:t> Logistics, and </a:t>
            </a:r>
            <a:r>
              <a:rPr lang="en-US" sz="1200" kern="1200" dirty="0" err="1" smtClean="0">
                <a:solidFill>
                  <a:schemeClr val="tx1"/>
                </a:solidFill>
                <a:effectLst/>
                <a:latin typeface="+mn-lt"/>
                <a:ea typeface="+mn-ea"/>
                <a:cs typeface="+mn-cs"/>
              </a:rPr>
              <a:t>JustPark</a:t>
            </a:r>
            <a:r>
              <a:rPr lang="en-US" sz="1200" kern="1200" dirty="0" smtClean="0">
                <a:solidFill>
                  <a:schemeClr val="tx1"/>
                </a:solidFill>
                <a:effectLst/>
                <a:latin typeface="+mn-lt"/>
                <a:ea typeface="+mn-ea"/>
                <a:cs typeface="+mn-cs"/>
              </a:rPr>
              <a:t>, among others (</a:t>
            </a:r>
            <a:r>
              <a:rPr lang="en-US" sz="1200" kern="1200" dirty="0" err="1" smtClean="0">
                <a:solidFill>
                  <a:schemeClr val="tx1"/>
                </a:solidFill>
                <a:effectLst/>
                <a:latin typeface="+mn-lt"/>
                <a:ea typeface="+mn-ea"/>
                <a:cs typeface="+mn-cs"/>
              </a:rPr>
              <a:t>Zoominfo</a:t>
            </a:r>
            <a:r>
              <a:rPr lang="en-US" sz="1200" kern="1200" dirty="0" smtClean="0">
                <a:solidFill>
                  <a:schemeClr val="tx1"/>
                </a:solidFill>
                <a:effectLst/>
                <a:latin typeface="+mn-lt"/>
                <a:ea typeface="+mn-ea"/>
                <a:cs typeface="+mn-cs"/>
              </a:rPr>
              <a:t>, 2021). Based on the presence of such competitors, it is apparent that </a:t>
            </a:r>
            <a:r>
              <a:rPr lang="en-US" sz="1200" kern="1200" dirty="0" err="1" smtClean="0">
                <a:solidFill>
                  <a:schemeClr val="tx1"/>
                </a:solidFill>
                <a:effectLst/>
                <a:latin typeface="+mn-lt"/>
                <a:ea typeface="+mn-ea"/>
                <a:cs typeface="+mn-cs"/>
              </a:rPr>
              <a:t>ScotRail</a:t>
            </a:r>
            <a:r>
              <a:rPr lang="en-US" sz="1200" kern="1200" dirty="0" smtClean="0">
                <a:solidFill>
                  <a:schemeClr val="tx1"/>
                </a:solidFill>
                <a:effectLst/>
                <a:latin typeface="+mn-lt"/>
                <a:ea typeface="+mn-ea"/>
                <a:cs typeface="+mn-cs"/>
              </a:rPr>
              <a:t> needs to adjust its operations and strategies in order to achieve competitive advantage in this market. </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3</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4</a:t>
            </a:fld>
            <a:endParaRPr lang="en-US"/>
          </a:p>
        </p:txBody>
      </p:sp>
    </p:spTree>
    <p:extLst>
      <p:ext uri="{BB962C8B-B14F-4D97-AF65-F5344CB8AC3E}">
        <p14:creationId xmlns:p14="http://schemas.microsoft.com/office/powerpoint/2010/main" val="1088228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5/3/2021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5/3/2021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scotrail.co.uk/sustainability"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zoominfo.com/c/scotrail-ltd/5459247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9067" y="1020431"/>
            <a:ext cx="10993549" cy="1475013"/>
          </a:xfrm>
        </p:spPr>
        <p:txBody>
          <a:bodyPr>
            <a:normAutofit/>
          </a:bodyPr>
          <a:lstStyle/>
          <a:p>
            <a:pPr algn="ctr"/>
            <a:r>
              <a:rPr lang="en-US" dirty="0" err="1"/>
              <a:t>ScotRail</a:t>
            </a:r>
            <a:r>
              <a:rPr lang="en-US" dirty="0"/>
              <a:t> Company</a:t>
            </a:r>
            <a:endParaRPr lang="en-US" sz="3800" b="1" dirty="0"/>
          </a:p>
        </p:txBody>
      </p:sp>
      <p:graphicFrame>
        <p:nvGraphicFramePr>
          <p:cNvPr id="4" name="Table 3"/>
          <p:cNvGraphicFramePr>
            <a:graphicFrameLocks noGrp="1"/>
          </p:cNvGraphicFramePr>
          <p:nvPr>
            <p:extLst>
              <p:ext uri="{D42A27DB-BD31-4B8C-83A1-F6EECF244321}">
                <p14:modId xmlns:p14="http://schemas.microsoft.com/office/powerpoint/2010/main" val="3039218566"/>
              </p:ext>
            </p:extLst>
          </p:nvPr>
        </p:nvGraphicFramePr>
        <p:xfrm>
          <a:off x="4818743" y="3878103"/>
          <a:ext cx="3432401" cy="548640"/>
        </p:xfrm>
        <a:graphic>
          <a:graphicData uri="http://schemas.openxmlformats.org/drawingml/2006/table">
            <a:tbl>
              <a:tblPr/>
              <a:tblGrid>
                <a:gridCol w="3432401">
                  <a:extLst>
                    <a:ext uri="{9D8B030D-6E8A-4147-A177-3AD203B41FA5}">
                      <a16:colId xmlns:a16="http://schemas.microsoft.com/office/drawing/2014/main" val="2116666291"/>
                    </a:ext>
                  </a:extLst>
                </a:gridCol>
              </a:tblGrid>
              <a:tr h="0">
                <a:tc>
                  <a:txBody>
                    <a:bodyPr/>
                    <a:lstStyle/>
                    <a:p>
                      <a:endParaRPr lang="en-US" dirty="0"/>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878278909"/>
                  </a:ext>
                </a:extLst>
              </a:tr>
              <a:tr h="0">
                <a:tc>
                  <a:txBody>
                    <a:bodyPr/>
                    <a:lstStyle/>
                    <a:p>
                      <a:pPr algn="l" fontAlgn="t"/>
                      <a:r>
                        <a:rPr lang="en-US" b="1" dirty="0" smtClean="0">
                          <a:solidFill>
                            <a:srgbClr val="202124"/>
                          </a:solidFill>
                          <a:effectLst/>
                          <a:latin typeface="Roboto"/>
                        </a:rPr>
                        <a:t>            </a:t>
                      </a:r>
                      <a:r>
                        <a:rPr lang="en-US" b="1" dirty="0" err="1" smtClean="0">
                          <a:solidFill>
                            <a:srgbClr val="202124"/>
                          </a:solidFill>
                          <a:effectLst/>
                          <a:latin typeface="Roboto"/>
                        </a:rPr>
                        <a:t>Marwa</a:t>
                      </a:r>
                      <a:r>
                        <a:rPr lang="en-US" b="1" dirty="0" smtClean="0">
                          <a:solidFill>
                            <a:srgbClr val="202124"/>
                          </a:solidFill>
                          <a:effectLst/>
                          <a:latin typeface="Roboto"/>
                        </a:rPr>
                        <a:t> </a:t>
                      </a:r>
                      <a:r>
                        <a:rPr lang="en-US" b="1" dirty="0" err="1">
                          <a:solidFill>
                            <a:srgbClr val="202124"/>
                          </a:solidFill>
                          <a:effectLst/>
                          <a:latin typeface="Roboto"/>
                        </a:rPr>
                        <a:t>Almulla</a:t>
                      </a:r>
                      <a:endParaRPr lang="en-US" b="1" dirty="0">
                        <a:solidFill>
                          <a:srgbClr val="5F6368"/>
                        </a:solidFill>
                        <a:effectLst/>
                        <a:latin typeface="Roboto"/>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699701872"/>
                  </a:ext>
                </a:extLst>
              </a:tr>
            </a:tbl>
          </a:graphicData>
        </a:graphic>
      </p:graphicFrame>
      <p:sp>
        <p:nvSpPr>
          <p:cNvPr id="5" name="Rectangle 1"/>
          <p:cNvSpPr>
            <a:spLocks noGrp="1" noChangeArrowheads="1"/>
          </p:cNvSpPr>
          <p:nvPr>
            <p:ph type="subTitle" idx="1"/>
          </p:nvPr>
        </p:nvSpPr>
        <p:spPr bwMode="auto">
          <a:xfrm>
            <a:off x="6112606" y="4103578"/>
            <a:ext cx="153914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94698273"/>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4037" y="742819"/>
            <a:ext cx="7704667" cy="1115009"/>
          </a:xfrm>
        </p:spPr>
        <p:txBody>
          <a:bodyPr>
            <a:normAutofit/>
          </a:bodyPr>
          <a:lstStyle/>
          <a:p>
            <a:pPr algn="ctr"/>
            <a:r>
              <a:rPr lang="en-US" b="1" dirty="0"/>
              <a:t>Overall Objectives of </a:t>
            </a:r>
            <a:r>
              <a:rPr lang="en-US" b="1" dirty="0" err="1" smtClean="0"/>
              <a:t>ScotRail</a:t>
            </a:r>
            <a:r>
              <a:rPr lang="en-US" dirty="0"/>
              <a:t/>
            </a:r>
            <a:br>
              <a:rPr lang="en-US" dirty="0"/>
            </a:br>
            <a:endParaRPr lang="en-US" dirty="0"/>
          </a:p>
        </p:txBody>
      </p:sp>
      <p:sp>
        <p:nvSpPr>
          <p:cNvPr id="3" name="Content Placeholder 2"/>
          <p:cNvSpPr>
            <a:spLocks noGrp="1"/>
          </p:cNvSpPr>
          <p:nvPr>
            <p:ph idx="1"/>
          </p:nvPr>
        </p:nvSpPr>
        <p:spPr>
          <a:xfrm>
            <a:off x="449943" y="1857828"/>
            <a:ext cx="11292114" cy="4840514"/>
          </a:xfrm>
          <a:solidFill>
            <a:srgbClr val="FFC000"/>
          </a:solidFill>
        </p:spPr>
        <p:txBody>
          <a:bodyPr>
            <a:normAutofit/>
          </a:bodyPr>
          <a:lstStyle/>
          <a:p>
            <a:pPr lvl="0"/>
            <a:r>
              <a:rPr lang="en-US" dirty="0"/>
              <a:t>One of the objectives of </a:t>
            </a:r>
            <a:r>
              <a:rPr lang="en-US" dirty="0" err="1"/>
              <a:t>ScotRail</a:t>
            </a:r>
            <a:r>
              <a:rPr lang="en-US" dirty="0"/>
              <a:t> Company is to deliver the best services to its consumers</a:t>
            </a:r>
            <a:r>
              <a:rPr lang="en-US" dirty="0" smtClean="0"/>
              <a:t>.</a:t>
            </a:r>
          </a:p>
          <a:p>
            <a:r>
              <a:rPr lang="en-US" dirty="0"/>
              <a:t>T</a:t>
            </a:r>
            <a:r>
              <a:rPr lang="en-US" dirty="0" smtClean="0"/>
              <a:t>his </a:t>
            </a:r>
            <a:r>
              <a:rPr lang="en-US" dirty="0"/>
              <a:t>company aims at providing the best services as a way of increasing customer satisfaction and engagement. </a:t>
            </a:r>
            <a:endParaRPr lang="en-US" dirty="0" smtClean="0"/>
          </a:p>
          <a:p>
            <a:pPr lvl="0"/>
            <a:r>
              <a:rPr lang="en-US" dirty="0"/>
              <a:t>Another objective of </a:t>
            </a:r>
            <a:r>
              <a:rPr lang="en-US" dirty="0" err="1"/>
              <a:t>ScotRail</a:t>
            </a:r>
            <a:r>
              <a:rPr lang="en-US" dirty="0"/>
              <a:t> is to increase its market size. </a:t>
            </a:r>
          </a:p>
          <a:p>
            <a:r>
              <a:rPr lang="en-US" dirty="0" err="1"/>
              <a:t>ScotRail</a:t>
            </a:r>
            <a:r>
              <a:rPr lang="en-US" dirty="0"/>
              <a:t> aims at revolutionizing this transport system into a green and efficient economy specifically for long-distance travelers. </a:t>
            </a:r>
            <a:endParaRPr lang="en-US" dirty="0" smtClean="0"/>
          </a:p>
          <a:p>
            <a:pPr lvl="0"/>
            <a:r>
              <a:rPr lang="en-US" dirty="0"/>
              <a:t>This means that </a:t>
            </a:r>
            <a:r>
              <a:rPr lang="en-US" dirty="0" err="1"/>
              <a:t>ScotRail</a:t>
            </a:r>
            <a:r>
              <a:rPr lang="en-US" dirty="0"/>
              <a:t> is committed to enhancing environmental sustainability (</a:t>
            </a:r>
            <a:r>
              <a:rPr lang="en-US" dirty="0" err="1"/>
              <a:t>ScotRail</a:t>
            </a:r>
            <a:r>
              <a:rPr lang="en-US" dirty="0"/>
              <a:t>, 2021). </a:t>
            </a:r>
          </a:p>
          <a:p>
            <a:r>
              <a:rPr lang="en-US" dirty="0"/>
              <a:t>This company aims at reducing the emission of any toxic substance into the environment. </a:t>
            </a:r>
            <a:endParaRPr lang="en-US" b="1" dirty="0"/>
          </a:p>
          <a:p>
            <a:pPr lvl="0"/>
            <a:endParaRPr lang="en-US" sz="1600" dirty="0"/>
          </a:p>
        </p:txBody>
      </p:sp>
    </p:spTree>
    <p:extLst>
      <p:ext uri="{BB962C8B-B14F-4D97-AF65-F5344CB8AC3E}">
        <p14:creationId xmlns:p14="http://schemas.microsoft.com/office/powerpoint/2010/main" val="2782086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580" y="-215123"/>
            <a:ext cx="7704667" cy="1981200"/>
          </a:xfrm>
        </p:spPr>
        <p:txBody>
          <a:bodyPr/>
          <a:lstStyle/>
          <a:p>
            <a:pPr algn="ctr"/>
            <a:r>
              <a:rPr lang="en-US" b="1" dirty="0"/>
              <a:t>Market </a:t>
            </a:r>
            <a:r>
              <a:rPr lang="en-US" b="1" dirty="0" smtClean="0"/>
              <a:t>Analysis: Competition </a:t>
            </a:r>
            <a:r>
              <a:rPr lang="en-US" dirty="0"/>
              <a:t/>
            </a:r>
            <a:br>
              <a:rPr lang="en-US" dirty="0"/>
            </a:br>
            <a:endParaRPr lang="en-US" dirty="0"/>
          </a:p>
        </p:txBody>
      </p:sp>
      <p:sp>
        <p:nvSpPr>
          <p:cNvPr id="3" name="Content Placeholder 2"/>
          <p:cNvSpPr>
            <a:spLocks noGrp="1"/>
          </p:cNvSpPr>
          <p:nvPr>
            <p:ph idx="1"/>
          </p:nvPr>
        </p:nvSpPr>
        <p:spPr>
          <a:xfrm>
            <a:off x="474197" y="1883802"/>
            <a:ext cx="11296889" cy="4479758"/>
          </a:xfrm>
          <a:solidFill>
            <a:srgbClr val="FFC000"/>
          </a:solidFill>
        </p:spPr>
        <p:txBody>
          <a:bodyPr>
            <a:normAutofit/>
          </a:bodyPr>
          <a:lstStyle/>
          <a:p>
            <a:pPr marL="0" lvl="0" algn="just">
              <a:lnSpc>
                <a:spcPct val="160000"/>
              </a:lnSpc>
              <a:spcBef>
                <a:spcPts val="0"/>
              </a:spcBef>
              <a:spcAft>
                <a:spcPts val="800"/>
              </a:spcAft>
            </a:pPr>
            <a:r>
              <a:rPr lang="en-US" dirty="0"/>
              <a:t>Competition is an issue that prevails in the transport industry. </a:t>
            </a:r>
          </a:p>
          <a:p>
            <a:pPr lvl="0"/>
            <a:r>
              <a:rPr lang="en-US" dirty="0" err="1"/>
              <a:t>ScotRail</a:t>
            </a:r>
            <a:r>
              <a:rPr lang="en-US" dirty="0"/>
              <a:t> company experiences stiff competition from other services providers.</a:t>
            </a:r>
          </a:p>
          <a:p>
            <a:pPr lvl="0"/>
            <a:r>
              <a:rPr lang="en-US" dirty="0"/>
              <a:t> Some of the key competitors of </a:t>
            </a:r>
            <a:r>
              <a:rPr lang="en-US" dirty="0" err="1"/>
              <a:t>ScotRail</a:t>
            </a:r>
            <a:r>
              <a:rPr lang="en-US" dirty="0"/>
              <a:t> include Chiltern Railways, Southern Railway, </a:t>
            </a:r>
            <a:r>
              <a:rPr lang="en-US" dirty="0" err="1"/>
              <a:t>Merseyrail</a:t>
            </a:r>
            <a:r>
              <a:rPr lang="en-US" dirty="0"/>
              <a:t>, VIA Rail, Northern, </a:t>
            </a:r>
            <a:r>
              <a:rPr lang="en-US" dirty="0" err="1"/>
              <a:t>Renfe</a:t>
            </a:r>
            <a:r>
              <a:rPr lang="en-US" dirty="0"/>
              <a:t>, Sydney Trains, SLC Rail, Bulk </a:t>
            </a:r>
            <a:r>
              <a:rPr lang="en-US" dirty="0" err="1"/>
              <a:t>Tainer</a:t>
            </a:r>
            <a:r>
              <a:rPr lang="en-US" dirty="0"/>
              <a:t> Logistics, and </a:t>
            </a:r>
            <a:r>
              <a:rPr lang="en-US" dirty="0" err="1"/>
              <a:t>JustPark</a:t>
            </a:r>
            <a:r>
              <a:rPr lang="en-US" dirty="0"/>
              <a:t>, among others (</a:t>
            </a:r>
            <a:r>
              <a:rPr lang="en-US" dirty="0" err="1"/>
              <a:t>Zoominfo</a:t>
            </a:r>
            <a:r>
              <a:rPr lang="en-US" dirty="0"/>
              <a:t>, 2021). </a:t>
            </a:r>
          </a:p>
          <a:p>
            <a:pPr lvl="0"/>
            <a:r>
              <a:rPr lang="en-US" dirty="0"/>
              <a:t>Based on the presence of such competitors, it is apparent that </a:t>
            </a:r>
            <a:r>
              <a:rPr lang="en-US" dirty="0" err="1"/>
              <a:t>ScotRail</a:t>
            </a:r>
            <a:r>
              <a:rPr lang="en-US" dirty="0"/>
              <a:t> needs to adjust its operations and strategies in order to achieve competitive advantage in this market. </a:t>
            </a:r>
          </a:p>
          <a:p>
            <a:pPr marL="0" marR="0" indent="0" algn="just">
              <a:lnSpc>
                <a:spcPct val="160000"/>
              </a:lnSpc>
              <a:spcBef>
                <a:spcPts val="0"/>
              </a:spcBef>
              <a:spcAft>
                <a:spcPts val="800"/>
              </a:spcAft>
              <a:buNone/>
            </a:pPr>
            <a:endParaRPr lang="en-GB" dirty="0" smtClean="0"/>
          </a:p>
        </p:txBody>
      </p:sp>
    </p:spTree>
    <p:extLst>
      <p:ext uri="{BB962C8B-B14F-4D97-AF65-F5344CB8AC3E}">
        <p14:creationId xmlns:p14="http://schemas.microsoft.com/office/powerpoint/2010/main" val="2744303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29473"/>
            <a:ext cx="7704667" cy="1981200"/>
          </a:xfrm>
        </p:spPr>
        <p:txBody>
          <a:bodyPr/>
          <a:lstStyle/>
          <a:p>
            <a:pPr algn="ctr"/>
            <a:r>
              <a:rPr lang="en-US" dirty="0" smtClean="0"/>
              <a:t/>
            </a:r>
            <a:br>
              <a:rPr lang="en-US" dirty="0" smtClean="0"/>
            </a:br>
            <a:r>
              <a:rPr lang="en-US" dirty="0" smtClean="0"/>
              <a:t>References</a:t>
            </a:r>
            <a:r>
              <a:rPr lang="en-US" dirty="0"/>
              <a:t/>
            </a:r>
            <a:br>
              <a:rPr lang="en-US" dirty="0"/>
            </a:br>
            <a:endParaRPr lang="en-US" dirty="0"/>
          </a:p>
        </p:txBody>
      </p:sp>
      <p:sp>
        <p:nvSpPr>
          <p:cNvPr id="3" name="Content Placeholder 2"/>
          <p:cNvSpPr>
            <a:spLocks noGrp="1"/>
          </p:cNvSpPr>
          <p:nvPr>
            <p:ph idx="1"/>
          </p:nvPr>
        </p:nvSpPr>
        <p:spPr>
          <a:xfrm>
            <a:off x="478971" y="1843315"/>
            <a:ext cx="11277599" cy="4636314"/>
          </a:xfrm>
          <a:solidFill>
            <a:srgbClr val="FFC000"/>
          </a:solidFill>
        </p:spPr>
        <p:txBody>
          <a:bodyPr>
            <a:normAutofit/>
          </a:bodyPr>
          <a:lstStyle/>
          <a:p>
            <a:r>
              <a:rPr lang="en-US" dirty="0" err="1"/>
              <a:t>ScotRail</a:t>
            </a:r>
            <a:r>
              <a:rPr lang="en-US" dirty="0"/>
              <a:t>. (2021, April 30). A journey to a more sustainable railway for Scotland | </a:t>
            </a:r>
            <a:r>
              <a:rPr lang="en-US" dirty="0" err="1"/>
              <a:t>ScotRail</a:t>
            </a:r>
            <a:r>
              <a:rPr lang="en-US" dirty="0"/>
              <a:t>. Retrieved from </a:t>
            </a:r>
            <a:r>
              <a:rPr lang="en-US" u="sng" dirty="0">
                <a:hlinkClick r:id="rId3"/>
              </a:rPr>
              <a:t>https://www.scotrail.co.uk/sustainability</a:t>
            </a:r>
            <a:r>
              <a:rPr lang="en-US" dirty="0"/>
              <a:t> </a:t>
            </a:r>
          </a:p>
          <a:p>
            <a:r>
              <a:rPr lang="en-US" dirty="0" err="1"/>
              <a:t>Zoominfo</a:t>
            </a:r>
            <a:r>
              <a:rPr lang="en-US" dirty="0"/>
              <a:t>. (2021, April 30). </a:t>
            </a:r>
            <a:r>
              <a:rPr lang="en-US" dirty="0" err="1"/>
              <a:t>ScotRail</a:t>
            </a:r>
            <a:r>
              <a:rPr lang="en-US" dirty="0"/>
              <a:t> - Overview, News &amp; Competitors | ZoomInfo.com. Retrieved from </a:t>
            </a:r>
            <a:r>
              <a:rPr lang="en-US" u="sng" dirty="0">
                <a:hlinkClick r:id="rId4"/>
              </a:rPr>
              <a:t>https://www.zoominfo.com/c/scotrail-ltd/54592478</a:t>
            </a:r>
            <a:r>
              <a:rPr lang="en-US" dirty="0"/>
              <a:t>   </a:t>
            </a:r>
          </a:p>
          <a:p>
            <a:pPr marL="0" marR="0" indent="0">
              <a:lnSpc>
                <a:spcPct val="200000"/>
              </a:lnSpc>
              <a:spcBef>
                <a:spcPts val="0"/>
              </a:spcBef>
              <a:spcAft>
                <a:spcPts val="800"/>
              </a:spcAft>
              <a:buNone/>
            </a:pPr>
            <a:endParaRPr lang="en-US"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762554354"/>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744</TotalTime>
  <Words>599</Words>
  <Application>Microsoft Office PowerPoint</Application>
  <PresentationFormat>Widescreen</PresentationFormat>
  <Paragraphs>26</Paragraphs>
  <Slides>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Gill Sans MT</vt:lpstr>
      <vt:lpstr>Roboto</vt:lpstr>
      <vt:lpstr>Times New Roman</vt:lpstr>
      <vt:lpstr>Wingdings 2</vt:lpstr>
      <vt:lpstr>Dividend</vt:lpstr>
      <vt:lpstr>ScotRail Company</vt:lpstr>
      <vt:lpstr>Overall Objectives of ScotRail </vt:lpstr>
      <vt:lpstr>Market Analysis: Competition  </vt:lpstr>
      <vt:lpstr> 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Marketing</dc:title>
  <dc:creator>Ryan Langan</dc:creator>
  <cp:lastModifiedBy>user</cp:lastModifiedBy>
  <cp:revision>212</cp:revision>
  <dcterms:created xsi:type="dcterms:W3CDTF">2020-05-14T23:31:58Z</dcterms:created>
  <dcterms:modified xsi:type="dcterms:W3CDTF">2021-05-02T22:18:03Z</dcterms:modified>
</cp:coreProperties>
</file>